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1"/>
  </p:notesMasterIdLst>
  <p:sldIdLst>
    <p:sldId id="256" r:id="rId2"/>
    <p:sldId id="264" r:id="rId3"/>
    <p:sldId id="259" r:id="rId4"/>
    <p:sldId id="257" r:id="rId5"/>
    <p:sldId id="260" r:id="rId6"/>
    <p:sldId id="258" r:id="rId7"/>
    <p:sldId id="263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643"/>
  </p:normalViewPr>
  <p:slideViewPr>
    <p:cSldViewPr snapToGrid="0" snapToObjects="1">
      <p:cViewPr varScale="1">
        <p:scale>
          <a:sx n="118" d="100"/>
          <a:sy n="118" d="100"/>
        </p:scale>
        <p:origin x="21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7/25/17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7/25/17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mzn.com/B017SCDJ64" TargetMode="External"/><Relationship Id="rId4" Type="http://schemas.openxmlformats.org/officeDocument/2006/relationships/hyperlink" Target="http://arduino.cc/" TargetMode="Externa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Arduinos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an embedded system?</a:t>
            </a:r>
          </a:p>
          <a:p>
            <a:r>
              <a:rPr lang="en-US" dirty="0" smtClean="0"/>
              <a:t>What is an Arduino?</a:t>
            </a:r>
          </a:p>
          <a:p>
            <a:r>
              <a:rPr lang="en-US" dirty="0" smtClean="0"/>
              <a:t>How to make an LED blink on an Arduino</a:t>
            </a:r>
          </a:p>
          <a:p>
            <a:r>
              <a:rPr lang="en-US" dirty="0" smtClean="0"/>
              <a:t>Vocab: Arduino board, bread board, male-male wires, LEDs, compiling a program, uploading a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179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1889" r="18173" b="-1"/>
          <a:stretch/>
        </p:blipFill>
        <p:spPr>
          <a:xfrm>
            <a:off x="20" y="10"/>
            <a:ext cx="3555185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994" y="365760"/>
            <a:ext cx="6977857" cy="1325562"/>
          </a:xfrm>
        </p:spPr>
        <p:txBody>
          <a:bodyPr>
            <a:normAutofit/>
          </a:bodyPr>
          <a:lstStyle/>
          <a:p>
            <a:r>
              <a:rPr lang="en-US" dirty="0"/>
              <a:t>What is an Embedded System?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7994" y="1828800"/>
            <a:ext cx="6977857" cy="4351337"/>
          </a:xfrm>
        </p:spPr>
        <p:txBody>
          <a:bodyPr>
            <a:normAutofit/>
          </a:bodyPr>
          <a:lstStyle/>
          <a:p>
            <a:r>
              <a:rPr lang="en-US" dirty="0"/>
              <a:t>An </a:t>
            </a:r>
            <a:r>
              <a:rPr lang="en-US" b="1" dirty="0"/>
              <a:t>embedded system</a:t>
            </a:r>
            <a:r>
              <a:rPr lang="en-US" dirty="0"/>
              <a:t> is a computer </a:t>
            </a:r>
            <a:r>
              <a:rPr lang="en-US" b="1" dirty="0"/>
              <a:t>system</a:t>
            </a:r>
            <a:r>
              <a:rPr lang="en-US" dirty="0"/>
              <a:t> with a dedicated function within a larger mechanical or electrical </a:t>
            </a:r>
            <a:r>
              <a:rPr lang="en-US" b="1" dirty="0"/>
              <a:t>system</a:t>
            </a:r>
            <a:r>
              <a:rPr lang="en-US" dirty="0"/>
              <a:t>, often with real-time computing constraints. </a:t>
            </a:r>
          </a:p>
          <a:p>
            <a:r>
              <a:rPr lang="en-US" dirty="0"/>
              <a:t>It is </a:t>
            </a:r>
            <a:r>
              <a:rPr lang="en-US" b="1" dirty="0"/>
              <a:t>embedded </a:t>
            </a:r>
            <a:r>
              <a:rPr lang="en-US" dirty="0"/>
              <a:t>as part of a complete device often including hardware and mechanical parts. </a:t>
            </a:r>
          </a:p>
          <a:p>
            <a:r>
              <a:rPr lang="en-US" b="1" dirty="0"/>
              <a:t>Embedded systems</a:t>
            </a:r>
            <a:r>
              <a:rPr lang="en-US" dirty="0"/>
              <a:t> control many devices in common use today.</a:t>
            </a:r>
          </a:p>
        </p:txBody>
      </p:sp>
    </p:spTree>
    <p:extLst>
      <p:ext uri="{BB962C8B-B14F-4D97-AF65-F5344CB8AC3E}">
        <p14:creationId xmlns:p14="http://schemas.microsoft.com/office/powerpoint/2010/main" val="1592263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26894" r="8127" b="-1"/>
          <a:stretch/>
        </p:blipFill>
        <p:spPr>
          <a:xfrm>
            <a:off x="20" y="10"/>
            <a:ext cx="7552924" cy="685799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878675" y="640080"/>
            <a:ext cx="3075836" cy="1325562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z="3200" dirty="0"/>
              <a:t>What is an Arduino?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7878675" y="1936955"/>
            <a:ext cx="3075836" cy="4243182"/>
          </a:xfrm>
        </p:spPr>
        <p:txBody>
          <a:bodyPr vert="horz" lIns="91440" tIns="45720" rIns="91440" bIns="45720" rtlCol="0">
            <a:normAutofit/>
          </a:bodyPr>
          <a:lstStyle/>
          <a:p>
            <a:pPr fontAlgn="base"/>
            <a:endParaRPr lang="en-US" sz="1600" dirty="0" smtClean="0"/>
          </a:p>
          <a:p>
            <a:pPr fontAlgn="base"/>
            <a:r>
              <a:rPr lang="en-US" sz="1600" dirty="0" smtClean="0"/>
              <a:t>A </a:t>
            </a:r>
            <a:r>
              <a:rPr lang="en-US" sz="1600" dirty="0"/>
              <a:t>small computer on a single chip </a:t>
            </a:r>
          </a:p>
          <a:p>
            <a:pPr lvl="1" fontAlgn="base"/>
            <a:r>
              <a:rPr lang="en-US" sz="1600" dirty="0"/>
              <a:t>containing a processor, memory, and input/output</a:t>
            </a:r>
          </a:p>
          <a:p>
            <a:pPr fontAlgn="base"/>
            <a:r>
              <a:rPr lang="en-US" sz="1600" dirty="0"/>
              <a:t>Typically "</a:t>
            </a:r>
            <a:r>
              <a:rPr lang="en-US" sz="1600" b="1" dirty="0"/>
              <a:t>embedded</a:t>
            </a:r>
            <a:r>
              <a:rPr lang="en-US" sz="1600" dirty="0"/>
              <a:t>" inside some device that </a:t>
            </a:r>
            <a:r>
              <a:rPr lang="en-US" sz="1600" dirty="0" smtClean="0"/>
              <a:t>it controls </a:t>
            </a:r>
            <a:endParaRPr lang="en-US" sz="1600" dirty="0"/>
          </a:p>
          <a:p>
            <a:pPr fontAlgn="base"/>
            <a:r>
              <a:rPr lang="en-US" sz="1600" dirty="0"/>
              <a:t>S</a:t>
            </a:r>
            <a:r>
              <a:rPr lang="en-US" sz="1600" dirty="0" smtClean="0"/>
              <a:t>mall </a:t>
            </a:r>
            <a:r>
              <a:rPr lang="en-US" sz="1600" dirty="0"/>
              <a:t>and low cost</a:t>
            </a:r>
          </a:p>
        </p:txBody>
      </p:sp>
    </p:spTree>
    <p:extLst>
      <p:ext uri="{BB962C8B-B14F-4D97-AF65-F5344CB8AC3E}">
        <p14:creationId xmlns:p14="http://schemas.microsoft.com/office/powerpoint/2010/main" val="1566371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329" y="0"/>
            <a:ext cx="4228719" cy="33738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353" y="3373891"/>
            <a:ext cx="3484109" cy="34841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2704" r="25316"/>
          <a:stretch/>
        </p:blipFill>
        <p:spPr>
          <a:xfrm>
            <a:off x="-574267" y="0"/>
            <a:ext cx="3717561" cy="33738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2295" y="3373890"/>
            <a:ext cx="4645478" cy="348410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6188688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55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103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5" name="Rectangle 7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Rectangle 7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8" name="Picture 4" descr="https://lh3.googleusercontent.com/DrOV0bpI872PZcW2MgPwyzxaufpzdEDgdFuDZ-rqe8CUOrzCrQnrymgKToIZo4I-V3bQWoUa0sFxNlDUgiLnzWrGTX6da6lwp1VKqjnC_iT_CY2wXyzYNh2DQsemgVlhsr-hg9Li1JQ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" r="10642"/>
          <a:stretch/>
        </p:blipFill>
        <p:spPr bwMode="auto">
          <a:xfrm>
            <a:off x="20" y="10"/>
            <a:ext cx="60947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dirty="0"/>
              <a:t>Get your own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/>
              <a:t>Hardware ~ around $</a:t>
            </a:r>
            <a:r>
              <a:rPr lang="en-US" b="1" dirty="0" smtClean="0"/>
              <a:t>20</a:t>
            </a:r>
            <a:endParaRPr lang="en-US" dirty="0"/>
          </a:p>
          <a:p>
            <a:pPr lvl="1"/>
            <a:r>
              <a:rPr lang="en-US" dirty="0" err="1" smtClean="0"/>
              <a:t>Diymall</a:t>
            </a:r>
            <a:r>
              <a:rPr lang="en-US" dirty="0" smtClean="0"/>
              <a:t> </a:t>
            </a:r>
            <a:r>
              <a:rPr lang="en-US" dirty="0"/>
              <a:t>UNO R3 Beginner Learning Kit for Arduino Starter Kits LED Set Xmas Gift Experiment </a:t>
            </a:r>
            <a:r>
              <a:rPr lang="en-US" i="1" dirty="0"/>
              <a:t>by DIYmall </a:t>
            </a:r>
          </a:p>
          <a:p>
            <a:pPr lvl="1"/>
            <a:r>
              <a:rPr lang="en-US" b="1" u="sng" dirty="0">
                <a:hlinkClick r:id="rId3"/>
              </a:rPr>
              <a:t>https://amzn.com/B017SCDJ64</a:t>
            </a:r>
            <a:r>
              <a:rPr lang="en-US" b="1" dirty="0">
                <a:hlinkClick r:id="rId3"/>
              </a:rPr>
              <a:t/>
            </a:r>
            <a:br>
              <a:rPr lang="en-US" b="1" dirty="0">
                <a:hlinkClick r:id="rId3"/>
              </a:rPr>
            </a:br>
            <a:r>
              <a:rPr lang="en-US" b="1" dirty="0">
                <a:hlinkClick r:id="rId3"/>
              </a:rPr>
              <a:t/>
            </a:r>
            <a:br>
              <a:rPr lang="en-US" b="1" dirty="0">
                <a:hlinkClick r:id="rId3"/>
              </a:rPr>
            </a:br>
            <a:endParaRPr lang="en-US" dirty="0"/>
          </a:p>
          <a:p>
            <a:r>
              <a:rPr lang="en-US" b="1" dirty="0"/>
              <a:t>Software ~ free</a:t>
            </a:r>
            <a:endParaRPr lang="en-US" dirty="0"/>
          </a:p>
          <a:p>
            <a:pPr lvl="1"/>
            <a:r>
              <a:rPr lang="en-US" dirty="0"/>
              <a:t>Download at </a:t>
            </a:r>
            <a:r>
              <a:rPr lang="en-US" b="1" u="sng" dirty="0">
                <a:hlinkClick r:id="rId4"/>
              </a:rPr>
              <a:t>arduino.cc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327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Let’s try it!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958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Blink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Arduino board</a:t>
            </a:r>
          </a:p>
          <a:p>
            <a:pPr lvl="1"/>
            <a:r>
              <a:rPr lang="en-US" dirty="0" smtClean="0"/>
              <a:t>Bread board</a:t>
            </a:r>
          </a:p>
          <a:p>
            <a:pPr lvl="1"/>
            <a:r>
              <a:rPr lang="en-US" dirty="0" smtClean="0"/>
              <a:t>2 male-male wires (color doesn’t matter)</a:t>
            </a:r>
          </a:p>
          <a:p>
            <a:pPr lvl="1"/>
            <a:r>
              <a:rPr lang="en-US" dirty="0" smtClean="0"/>
              <a:t>1 LED (color doesn’t matter)</a:t>
            </a:r>
          </a:p>
          <a:p>
            <a:pPr lvl="1"/>
            <a:endParaRPr lang="en-US" dirty="0"/>
          </a:p>
          <a:p>
            <a:r>
              <a:rPr lang="en-US" dirty="0" smtClean="0"/>
              <a:t>Software</a:t>
            </a:r>
            <a:endParaRPr lang="en-US" dirty="0"/>
          </a:p>
          <a:p>
            <a:pPr lvl="1"/>
            <a:r>
              <a:rPr lang="en-US" dirty="0"/>
              <a:t>Launch the Arduino IDE</a:t>
            </a:r>
          </a:p>
          <a:p>
            <a:pPr lvl="1"/>
            <a:r>
              <a:rPr lang="en-US" dirty="0"/>
              <a:t>Select your board</a:t>
            </a:r>
          </a:p>
          <a:p>
            <a:pPr lvl="1"/>
            <a:r>
              <a:rPr lang="en-US" dirty="0"/>
              <a:t>Select your serial </a:t>
            </a:r>
            <a:r>
              <a:rPr lang="en-US" dirty="0" smtClean="0"/>
              <a:t>port (don’t forget this!)</a:t>
            </a:r>
            <a:endParaRPr lang="en-US" dirty="0"/>
          </a:p>
          <a:p>
            <a:pPr lvl="1"/>
            <a:r>
              <a:rPr lang="en-US" dirty="0"/>
              <a:t>Open the </a:t>
            </a:r>
            <a:r>
              <a:rPr lang="en-US" dirty="0" smtClean="0"/>
              <a:t>example Basics </a:t>
            </a:r>
            <a:r>
              <a:rPr lang="en-US" dirty="0" smtClean="0">
                <a:sym typeface="Wingdings"/>
              </a:rPr>
              <a:t> Blink</a:t>
            </a:r>
            <a:endParaRPr lang="en-US" dirty="0"/>
          </a:p>
          <a:p>
            <a:pPr lvl="1"/>
            <a:r>
              <a:rPr lang="en-US" dirty="0"/>
              <a:t>Upload the </a:t>
            </a:r>
            <a:r>
              <a:rPr lang="en-US" dirty="0" smtClean="0"/>
              <a:t>program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29866" y="659567"/>
            <a:ext cx="4624646" cy="579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114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-129503"/>
            <a:ext cx="9692640" cy="1428929"/>
          </a:xfrm>
        </p:spPr>
        <p:txBody>
          <a:bodyPr/>
          <a:lstStyle/>
          <a:p>
            <a:r>
              <a:rPr lang="en-US" dirty="0" smtClean="0"/>
              <a:t>Play with the Code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436904"/>
            <a:ext cx="8595360" cy="259080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does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digitalWrite</a:t>
            </a:r>
            <a:r>
              <a:rPr lang="en-US" dirty="0" smtClean="0"/>
              <a:t> do?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delay</a:t>
            </a:r>
            <a:r>
              <a:rPr lang="en-US" dirty="0" smtClean="0"/>
              <a:t>? 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happens if you put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//</a:t>
            </a:r>
            <a:r>
              <a:rPr lang="en-US" dirty="0" smtClean="0"/>
              <a:t> (forward slash, forward slash) in front of a line of code?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What happens if you change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pinMode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(LED_BUILTIN, OUTPUT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)</a:t>
            </a:r>
            <a:r>
              <a:rPr lang="en-US" dirty="0" smtClean="0"/>
              <a:t> </a:t>
            </a:r>
            <a:r>
              <a:rPr lang="en-US" dirty="0"/>
              <a:t>to say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pinMode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(13,OUTPUT)</a:t>
            </a:r>
            <a:r>
              <a:rPr lang="en-US" dirty="0" smtClean="0"/>
              <a:t>? </a:t>
            </a:r>
            <a:r>
              <a:rPr lang="en-US" dirty="0"/>
              <a:t>What about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pinMode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(9,OUTPUT)</a:t>
            </a:r>
            <a:r>
              <a:rPr lang="en-US" dirty="0" smtClean="0"/>
              <a:t>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Can you make the LED blink using pin 9?</a:t>
            </a:r>
            <a:endParaRPr lang="en-US" dirty="0"/>
          </a:p>
          <a:p>
            <a:pPr marL="457200" indent="-457200" fontAlgn="base">
              <a:buFont typeface="+mj-lt"/>
              <a:buAutoNum type="arabicPeriod"/>
            </a:pP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itle 7"/>
          <p:cNvSpPr txBox="1">
            <a:spLocks/>
          </p:cNvSpPr>
          <p:nvPr/>
        </p:nvSpPr>
        <p:spPr>
          <a:xfrm>
            <a:off x="1261872" y="3386588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Challenges</a:t>
            </a:r>
            <a:endParaRPr lang="en-US" dirty="0"/>
          </a:p>
        </p:txBody>
      </p:sp>
      <p:sp>
        <p:nvSpPr>
          <p:cNvPr id="11" name="Content Placeholder 8"/>
          <p:cNvSpPr txBox="1">
            <a:spLocks/>
          </p:cNvSpPr>
          <p:nvPr/>
        </p:nvSpPr>
        <p:spPr>
          <a:xfrm>
            <a:off x="1261872" y="4952995"/>
            <a:ext cx="8595360" cy="148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Make your program light up multiple LEDs at the </a:t>
            </a:r>
            <a:r>
              <a:rPr lang="en-US" u="sng" dirty="0" smtClean="0"/>
              <a:t>same</a:t>
            </a:r>
            <a:r>
              <a:rPr lang="en-US" dirty="0" smtClean="0"/>
              <a:t> time.</a:t>
            </a:r>
          </a:p>
          <a:p>
            <a:pPr fontAlgn="base"/>
            <a:r>
              <a:rPr lang="en-US" dirty="0" smtClean="0"/>
              <a:t>Make your program light up multiple LEDs at </a:t>
            </a:r>
            <a:r>
              <a:rPr lang="en-US" u="sng" dirty="0" smtClean="0"/>
              <a:t>different</a:t>
            </a:r>
            <a:r>
              <a:rPr lang="en-US" dirty="0" smtClean="0"/>
              <a:t> times.</a:t>
            </a:r>
          </a:p>
          <a:p>
            <a:pPr fontAlgn="base"/>
            <a:r>
              <a:rPr lang="en-US" dirty="0" smtClean="0"/>
              <a:t>Make your program light up to the tune of “Jingle Bells”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49920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D70D5E"/>
      </a:accent2>
      <a:accent3>
        <a:srgbClr val="98037E"/>
      </a:accent3>
      <a:accent4>
        <a:srgbClr val="68027D"/>
      </a:accent4>
      <a:accent5>
        <a:srgbClr val="095ACA"/>
      </a:accent5>
      <a:accent6>
        <a:srgbClr val="063597"/>
      </a:accent6>
      <a:hlink>
        <a:srgbClr val="17BBFD"/>
      </a:hlink>
      <a:folHlink>
        <a:srgbClr val="FF79C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48</TotalTime>
  <Words>266</Words>
  <Application>Microsoft Macintosh PowerPoint</Application>
  <PresentationFormat>Widescreen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Century Schoolbook</vt:lpstr>
      <vt:lpstr>Courier</vt:lpstr>
      <vt:lpstr>Wingdings</vt:lpstr>
      <vt:lpstr>Wingdings 2</vt:lpstr>
      <vt:lpstr>Arial</vt:lpstr>
      <vt:lpstr>View</vt:lpstr>
      <vt:lpstr>Introduction to Arduinos</vt:lpstr>
      <vt:lpstr>Learning Goals</vt:lpstr>
      <vt:lpstr>What is an Embedded System?</vt:lpstr>
      <vt:lpstr>What is an Arduino?</vt:lpstr>
      <vt:lpstr>PowerPoint Presentation</vt:lpstr>
      <vt:lpstr>Get your own</vt:lpstr>
      <vt:lpstr>Let’s try it!</vt:lpstr>
      <vt:lpstr>Example: Blink</vt:lpstr>
      <vt:lpstr>Play with the Code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11</cp:revision>
  <dcterms:created xsi:type="dcterms:W3CDTF">2017-07-25T19:47:15Z</dcterms:created>
  <dcterms:modified xsi:type="dcterms:W3CDTF">2017-07-25T20:47:27Z</dcterms:modified>
</cp:coreProperties>
</file>

<file path=docProps/thumbnail.jpeg>
</file>